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0" r:id="rId1"/>
  </p:sldMasterIdLst>
  <p:notesMasterIdLst>
    <p:notesMasterId r:id="rId14"/>
  </p:notesMasterIdLst>
  <p:sldIdLst>
    <p:sldId id="256" r:id="rId2"/>
    <p:sldId id="257" r:id="rId3"/>
    <p:sldId id="300" r:id="rId4"/>
    <p:sldId id="301" r:id="rId5"/>
    <p:sldId id="302" r:id="rId6"/>
    <p:sldId id="305" r:id="rId7"/>
    <p:sldId id="297" r:id="rId8"/>
    <p:sldId id="303" r:id="rId9"/>
    <p:sldId id="306" r:id="rId10"/>
    <p:sldId id="304" r:id="rId11"/>
    <p:sldId id="307" r:id="rId12"/>
    <p:sldId id="308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8D76"/>
    <a:srgbClr val="FFCC99"/>
    <a:srgbClr val="602E04"/>
    <a:srgbClr val="EFAE6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85790" autoAdjust="0"/>
  </p:normalViewPr>
  <p:slideViewPr>
    <p:cSldViewPr>
      <p:cViewPr varScale="1">
        <p:scale>
          <a:sx n="78" d="100"/>
          <a:sy n="78" d="100"/>
        </p:scale>
        <p:origin x="-133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07AAC9-7A73-4BA1-8596-A9083B8C2851}" type="datetimeFigureOut">
              <a:rPr lang="ru-RU" smtClean="0"/>
              <a:pPr/>
              <a:t>24.11.2017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0760A-461F-4747-BD42-8BF7FB2205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527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0760A-461F-4747-BD42-8BF7FB22056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0760A-461F-4747-BD42-8BF7FB22056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05082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0760A-461F-4747-BD42-8BF7FB220568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5395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0760A-461F-4747-BD42-8BF7FB22056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404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0760A-461F-4747-BD42-8BF7FB220568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5937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0760A-461F-4747-BD42-8BF7FB22056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9134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0760A-461F-4747-BD42-8BF7FB22056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3101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0760A-461F-4747-BD42-8BF7FB22056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66464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00760A-461F-4747-BD42-8BF7FB220568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1589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tx2">
                    <a:lumMod val="25000"/>
                  </a:schemeClr>
                </a:solidFill>
                <a:effectLst/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207D9-7A9B-4999-81DE-1E81B9BA5219}" type="datetimeFigureOut">
              <a:rPr lang="ru-RU"/>
              <a:pPr>
                <a:defRPr/>
              </a:pPr>
              <a:t>24.11.2017</a:t>
            </a:fld>
            <a:endParaRPr lang="ru-RU" dirty="0"/>
          </a:p>
        </p:txBody>
      </p:sp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60A6A-3F43-4493-A58B-4EBB28E5C8D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8469"/>
          <a:stretch/>
        </p:blipFill>
        <p:spPr bwMode="auto">
          <a:xfrm>
            <a:off x="2" y="0"/>
            <a:ext cx="39553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A2396-E65F-478E-A6D3-237AB0D9A099}" type="datetimeFigureOut">
              <a:rPr lang="ru-RU"/>
              <a:pPr>
                <a:defRPr/>
              </a:pPr>
              <a:t>24.11.2017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31E37-286B-4796-A13D-8291ECA834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78D4D-9E02-40B0-8B6F-D1D64AE4667C}" type="datetimeFigureOut">
              <a:rPr lang="ru-RU"/>
              <a:pPr>
                <a:defRPr/>
              </a:pPr>
              <a:t>24.11.2017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EEC5D1-F464-4AA5-A03E-9E57FE117FA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6634E-CA3B-47D6-8F7E-E07E074A0F01}" type="datetimeFigureOut">
              <a:rPr lang="ru-RU"/>
              <a:pPr>
                <a:defRPr/>
              </a:pPr>
              <a:t>24.11.2017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51084-1EAD-4114-A57B-B95B5C0EC0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7F120-0C66-4DC4-AD4F-EC9A31155E5D}" type="datetimeFigureOut">
              <a:rPr lang="ru-RU"/>
              <a:pPr>
                <a:defRPr/>
              </a:pPr>
              <a:t>24.11.2017</a:t>
            </a:fld>
            <a:endParaRPr lang="ru-RU" dirty="0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F6CA2-1233-4436-B04B-E24D9866FB5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86B2F-CE7B-440F-8597-5A65D05D70ED}" type="datetimeFigureOut">
              <a:rPr lang="ru-RU"/>
              <a:pPr>
                <a:defRPr/>
              </a:pPr>
              <a:t>24.11.2017</a:t>
            </a:fld>
            <a:endParaRPr lang="ru-RU" dirty="0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0FDA9-B256-490B-8A31-01C9C431EF8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516F5-987B-465C-B59F-6DC12CBD3CCD}" type="datetimeFigureOut">
              <a:rPr lang="ru-RU"/>
              <a:pPr>
                <a:defRPr/>
              </a:pPr>
              <a:t>24.11.2017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FA609-CA54-4964-8AC1-152CA9469C2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060B5-53A7-4082-9F1B-F6F7B9AC471E}" type="datetimeFigureOut">
              <a:rPr lang="ru-RU"/>
              <a:pPr>
                <a:defRPr/>
              </a:pPr>
              <a:t>24.11.2017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54711-7DCD-49CC-B6A5-002DF37FD1B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E06CE-1ECC-4ACB-89B6-4B893B3E8EDA}" type="datetimeFigureOut">
              <a:rPr lang="ru-RU"/>
              <a:pPr>
                <a:defRPr/>
              </a:pPr>
              <a:t>24.11.2017</a:t>
            </a:fld>
            <a:endParaRPr lang="ru-RU" dirty="0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04942-C9B9-40EF-9FA4-A85B275B489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074BC-680C-409B-A1F7-7A04A8021541}" type="datetimeFigureOut">
              <a:rPr lang="ru-RU"/>
              <a:pPr>
                <a:defRPr/>
              </a:pPr>
              <a:t>24.11.2017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2A6F0-9A31-4F92-9A87-394029687BB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1979712" y="704850"/>
            <a:ext cx="532859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  <a:endParaRPr lang="en-US" dirty="0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B894AFBE-DE70-4870-BAD3-E31F3D2940DC}" type="datetimeFigureOut">
              <a:rPr lang="ru-RU"/>
              <a:pPr>
                <a:defRPr/>
              </a:pPr>
              <a:t>24.11.2017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 dirty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 smtClean="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76DA0BC0-BEF0-4C37-916C-E6A205E937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pic>
        <p:nvPicPr>
          <p:cNvPr id="14" name="Рисунок 13" descr="ege.jpg"/>
          <p:cNvPicPr>
            <a:picLocks noChangeAspect="1"/>
          </p:cNvPicPr>
          <p:nvPr userDrawn="1"/>
        </p:nvPicPr>
        <p:blipFill>
          <a:blip r:embed="rId12" cstate="print">
            <a:clrChange>
              <a:clrFrom>
                <a:srgbClr val="FFFFFA"/>
              </a:clrFrom>
              <a:clrTo>
                <a:srgbClr val="FFFFFA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849462">
            <a:off x="7389329" y="153032"/>
            <a:ext cx="1428750" cy="1428750"/>
          </a:xfrm>
          <a:prstGeom prst="rect">
            <a:avLst/>
          </a:prstGeom>
        </p:spPr>
      </p:pic>
      <p:pic>
        <p:nvPicPr>
          <p:cNvPr id="16" name="Picture 2"/>
          <p:cNvPicPr>
            <a:picLocks noChangeAspect="1" noChangeArrowheads="1"/>
          </p:cNvPicPr>
          <p:nvPr userDrawn="1"/>
        </p:nvPicPr>
        <p:blipFill rotWithShape="1"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1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8469"/>
          <a:stretch/>
        </p:blipFill>
        <p:spPr bwMode="auto">
          <a:xfrm>
            <a:off x="2" y="0"/>
            <a:ext cx="39553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1" r:id="rId2"/>
    <p:sldLayoutId id="2147483750" r:id="rId3"/>
    <p:sldLayoutId id="2147483749" r:id="rId4"/>
    <p:sldLayoutId id="2147483748" r:id="rId5"/>
    <p:sldLayoutId id="2147483747" r:id="rId6"/>
    <p:sldLayoutId id="2147483746" r:id="rId7"/>
    <p:sldLayoutId id="2147483754" r:id="rId8"/>
    <p:sldLayoutId id="2147483745" r:id="rId9"/>
    <p:sldLayoutId id="2147483744" r:id="rId10"/>
  </p:sldLayoutIdLst>
  <p:transition>
    <p:push/>
  </p:transition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bg2">
              <a:lumMod val="25000"/>
            </a:schemeClr>
          </a:solidFill>
          <a:latin typeface="Arial Narrow" panose="020B0606020202030204" pitchFamily="34" charset="0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A5AB81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A5AB81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D8B25C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jpe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539552" y="692696"/>
            <a:ext cx="7851648" cy="1080120"/>
          </a:xfrm>
        </p:spPr>
        <p:txBody>
          <a:bodyPr>
            <a:normAutofit/>
          </a:bodyPr>
          <a:lstStyle/>
          <a:p>
            <a:r>
              <a:rPr lang="ru-RU" dirty="0"/>
              <a:t>Как заполнять бланки </a:t>
            </a:r>
            <a:r>
              <a:rPr lang="ru-RU" dirty="0" smtClean="0"/>
              <a:t>ЕГЭ</a:t>
            </a:r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6948264" y="3212976"/>
            <a:ext cx="1786708" cy="2736304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                   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12"/>
          <a:stretch/>
        </p:blipFill>
        <p:spPr bwMode="auto">
          <a:xfrm>
            <a:off x="1835696" y="3068960"/>
            <a:ext cx="5832648" cy="31836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8469"/>
          <a:stretch/>
        </p:blipFill>
        <p:spPr bwMode="auto">
          <a:xfrm>
            <a:off x="2" y="0"/>
            <a:ext cx="39553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6317"/>
          <a:stretch/>
        </p:blipFill>
        <p:spPr bwMode="auto">
          <a:xfrm>
            <a:off x="520741" y="2297083"/>
            <a:ext cx="7848872" cy="315238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751504" y="262656"/>
            <a:ext cx="5328592" cy="10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3600" b="1" dirty="0" smtClean="0"/>
              <a:t>Шапка дополнительного бланка ответов </a:t>
            </a:r>
            <a:r>
              <a:rPr lang="ru-RU" sz="3600" b="1" dirty="0" smtClean="0"/>
              <a:t>№ 2 </a:t>
            </a:r>
            <a:endParaRPr lang="ru-RU" sz="3600" b="1" dirty="0"/>
          </a:p>
        </p:txBody>
      </p:sp>
      <p:sp>
        <p:nvSpPr>
          <p:cNvPr id="6" name="Стрелка вправо 5"/>
          <p:cNvSpPr/>
          <p:nvPr/>
        </p:nvSpPr>
        <p:spPr>
          <a:xfrm rot="3066435">
            <a:off x="298750" y="2471038"/>
            <a:ext cx="2062441" cy="18229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11560" y="1700808"/>
            <a:ext cx="2034339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КОД РЕГИОНА</a:t>
            </a:r>
            <a:endParaRPr lang="ru-RU" sz="2000" b="1" dirty="0"/>
          </a:p>
        </p:txBody>
      </p:sp>
      <p:sp>
        <p:nvSpPr>
          <p:cNvPr id="8" name="Стрелка вправо 7"/>
          <p:cNvSpPr/>
          <p:nvPr/>
        </p:nvSpPr>
        <p:spPr>
          <a:xfrm rot="18660130">
            <a:off x="1051220" y="4320648"/>
            <a:ext cx="2038030" cy="190018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46973" y="5101154"/>
            <a:ext cx="2227918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КОД ПРЕДМЕТА</a:t>
            </a:r>
            <a:endParaRPr lang="ru-RU" sz="2000" b="1" dirty="0"/>
          </a:p>
        </p:txBody>
      </p:sp>
      <p:sp>
        <p:nvSpPr>
          <p:cNvPr id="10" name="Стрелка вправо 9"/>
          <p:cNvSpPr/>
          <p:nvPr/>
        </p:nvSpPr>
        <p:spPr>
          <a:xfrm rot="8395368">
            <a:off x="3297237" y="2745559"/>
            <a:ext cx="2237126" cy="19574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526266" y="1900863"/>
            <a:ext cx="3123227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НАЗВАНИЕ ПРЕДМЕТА</a:t>
            </a:r>
            <a:endParaRPr lang="ru-RU" sz="2000" b="1" dirty="0"/>
          </a:p>
        </p:txBody>
      </p:sp>
      <p:sp>
        <p:nvSpPr>
          <p:cNvPr id="12" name="Стрелка вправо 11"/>
          <p:cNvSpPr/>
          <p:nvPr/>
        </p:nvSpPr>
        <p:spPr>
          <a:xfrm rot="13936258">
            <a:off x="3291230" y="5165806"/>
            <a:ext cx="2849570" cy="162442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716015" y="5211168"/>
            <a:ext cx="4427984" cy="16312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Поле участник заполняет, только если берет </a:t>
            </a:r>
            <a:r>
              <a:rPr lang="ru-RU" sz="2000" b="1" dirty="0" smtClean="0"/>
              <a:t>еще один бланк </a:t>
            </a:r>
          </a:p>
          <a:p>
            <a:pPr algn="ctr"/>
            <a:r>
              <a:rPr lang="ru-RU" sz="2000" b="1" dirty="0" smtClean="0"/>
              <a:t>ответов </a:t>
            </a:r>
            <a:r>
              <a:rPr lang="ru-RU" sz="2000" b="1" dirty="0" smtClean="0"/>
              <a:t>№</a:t>
            </a:r>
            <a:r>
              <a:rPr lang="ru-RU" sz="2000" b="1" dirty="0" smtClean="0"/>
              <a:t>2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ПОМОГАЕТ ОРГАНИЗАТОР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В </a:t>
            </a:r>
            <a:r>
              <a:rPr lang="ru-RU" sz="2000" b="1" dirty="0" smtClean="0">
                <a:solidFill>
                  <a:srgbClr val="FF0000"/>
                </a:solidFill>
              </a:rPr>
              <a:t>АУДИТОРИИ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548059" y="3501008"/>
            <a:ext cx="1101434" cy="83857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993058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0413" y="188640"/>
            <a:ext cx="5328592" cy="1143000"/>
          </a:xfrm>
        </p:spPr>
        <p:txBody>
          <a:bodyPr/>
          <a:lstStyle/>
          <a:p>
            <a:pPr algn="ctr"/>
            <a:r>
              <a:rPr lang="ru-RU" sz="3600" b="1" dirty="0"/>
              <a:t>Как заменить испорченный бланк </a:t>
            </a:r>
            <a:r>
              <a:rPr lang="ru-RU" sz="3600" b="1" dirty="0" smtClean="0"/>
              <a:t>ЕГЭ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3068960"/>
            <a:ext cx="7859216" cy="352839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Для этого следует пригласить организатора, чтобы он оценил повреждения.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/>
              <a:t>Внимание!</a:t>
            </a:r>
            <a:r>
              <a:rPr lang="ru-RU" dirty="0" smtClean="0"/>
              <a:t> </a:t>
            </a:r>
            <a:r>
              <a:rPr lang="ru-RU" dirty="0"/>
              <a:t>Описки или </a:t>
            </a:r>
            <a:r>
              <a:rPr lang="ru-RU" dirty="0" smtClean="0"/>
              <a:t>опечатки в бланке регистрации, бланках </a:t>
            </a:r>
            <a:r>
              <a:rPr lang="ru-RU" dirty="0"/>
              <a:t>ответов № </a:t>
            </a:r>
            <a:r>
              <a:rPr lang="ru-RU" dirty="0" smtClean="0"/>
              <a:t>1, 2 </a:t>
            </a:r>
            <a:r>
              <a:rPr lang="ru-RU" dirty="0"/>
              <a:t>не </a:t>
            </a:r>
            <a:r>
              <a:rPr lang="ru-RU" dirty="0" smtClean="0"/>
              <a:t>основание </a:t>
            </a:r>
            <a:r>
              <a:rPr lang="ru-RU" dirty="0"/>
              <a:t>для замены</a:t>
            </a:r>
            <a:r>
              <a:rPr lang="ru-RU" dirty="0" smtClean="0"/>
              <a:t>.</a:t>
            </a:r>
            <a:endParaRPr lang="ru-RU" dirty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/>
              <a:t>К сведению! </a:t>
            </a:r>
            <a:r>
              <a:rPr lang="ru-RU" dirty="0" smtClean="0"/>
              <a:t>Замене подлежит</a:t>
            </a:r>
            <a:r>
              <a:rPr lang="ru-RU" dirty="0" smtClean="0"/>
              <a:t> весь </a:t>
            </a:r>
            <a:r>
              <a:rPr lang="ru-RU" dirty="0"/>
              <a:t>комплект </a:t>
            </a:r>
            <a:r>
              <a:rPr lang="ru-RU" dirty="0" smtClean="0"/>
              <a:t>полностью, а не только бланк.</a:t>
            </a:r>
            <a:endParaRPr lang="ru-RU" dirty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1797" y="1844824"/>
            <a:ext cx="885857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dirty="0">
                <a:solidFill>
                  <a:srgbClr val="FF0000"/>
                </a:solidFill>
              </a:rPr>
              <a:t>Строго до начала выполнения заданий! </a:t>
            </a:r>
            <a:endParaRPr lang="ru-RU" sz="36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695615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076" y="116632"/>
            <a:ext cx="6049220" cy="1224136"/>
          </a:xfrm>
        </p:spPr>
        <p:txBody>
          <a:bodyPr/>
          <a:lstStyle/>
          <a:p>
            <a:pPr algn="ctr"/>
            <a:r>
              <a:rPr lang="ru-RU" sz="3600" b="1" dirty="0" smtClean="0"/>
              <a:t>Штрих-код </a:t>
            </a:r>
            <a:r>
              <a:rPr lang="ru-RU" sz="3600" b="1" dirty="0"/>
              <a:t>на конверте, </a:t>
            </a:r>
            <a:r>
              <a:rPr lang="ru-RU" sz="3600" b="1" dirty="0" err="1"/>
              <a:t>КИМах</a:t>
            </a:r>
            <a:r>
              <a:rPr lang="ru-RU" sz="3600" b="1" dirty="0"/>
              <a:t> и бланках может не совпадать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804" t="4548" r="19794" b="17318"/>
          <a:stretch/>
        </p:blipFill>
        <p:spPr bwMode="auto">
          <a:xfrm>
            <a:off x="467544" y="1330496"/>
            <a:ext cx="4039738" cy="27568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811" b="4063"/>
          <a:stretch/>
        </p:blipFill>
        <p:spPr bwMode="auto">
          <a:xfrm>
            <a:off x="1425665" y="4087343"/>
            <a:ext cx="4194872" cy="27544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8469"/>
          <a:stretch/>
        </p:blipFill>
        <p:spPr bwMode="auto">
          <a:xfrm>
            <a:off x="2" y="0"/>
            <a:ext cx="39553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 descr="D:\Work\ПРОЕКТ РОД.СОБ\Папка №2 Родительские собрания\Старшая школа\pictur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72816"/>
            <a:ext cx="3238500" cy="2428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трелка вправо 3"/>
          <p:cNvSpPr/>
          <p:nvPr/>
        </p:nvSpPr>
        <p:spPr>
          <a:xfrm rot="20874666">
            <a:off x="3843739" y="3062607"/>
            <a:ext cx="4660758" cy="17563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683139">
            <a:off x="2197500" y="3817384"/>
            <a:ext cx="3297456" cy="85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2487414" y="3429000"/>
            <a:ext cx="1396808" cy="43204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448548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8469"/>
          <a:stretch/>
        </p:blipFill>
        <p:spPr bwMode="auto">
          <a:xfrm>
            <a:off x="2" y="0"/>
            <a:ext cx="39553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79712" y="260648"/>
            <a:ext cx="5328592" cy="936104"/>
          </a:xfrm>
        </p:spPr>
        <p:txBody>
          <a:bodyPr/>
          <a:lstStyle/>
          <a:p>
            <a:r>
              <a:rPr lang="ru-RU" b="1" dirty="0"/>
              <a:t>Бланки ЕГЭ-2018</a:t>
            </a:r>
            <a:endParaRPr lang="ru-RU" dirty="0"/>
          </a:p>
        </p:txBody>
      </p:sp>
      <p:sp>
        <p:nvSpPr>
          <p:cNvPr id="14337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187220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Бланк </a:t>
            </a:r>
            <a:r>
              <a:rPr lang="ru-RU" dirty="0"/>
              <a:t>регистрации</a:t>
            </a:r>
          </a:p>
          <a:p>
            <a:pPr marL="0" indent="0" algn="ctr">
              <a:buNone/>
            </a:pPr>
            <a:r>
              <a:rPr lang="ru-RU" dirty="0"/>
              <a:t>Бланк ответов № 1</a:t>
            </a:r>
          </a:p>
          <a:p>
            <a:pPr marL="0" indent="0" algn="ctr">
              <a:buNone/>
            </a:pPr>
            <a:r>
              <a:rPr lang="ru-RU" dirty="0"/>
              <a:t>Бланк ответов № 2</a:t>
            </a:r>
          </a:p>
          <a:p>
            <a:pPr marL="0" indent="0" algn="ctr">
              <a:buNone/>
            </a:pPr>
            <a:r>
              <a:rPr lang="ru-RU" dirty="0"/>
              <a:t>Дополнительный бланк ответов № </a:t>
            </a:r>
            <a:r>
              <a:rPr lang="ru-RU" dirty="0" smtClean="0"/>
              <a:t>2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461360"/>
            <a:ext cx="4809594" cy="320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16632"/>
            <a:ext cx="5328592" cy="1656184"/>
          </a:xfrm>
        </p:spPr>
        <p:txBody>
          <a:bodyPr/>
          <a:lstStyle/>
          <a:p>
            <a:pPr algn="ctr"/>
            <a:r>
              <a:rPr lang="ru-RU" sz="3600" b="1" dirty="0" smtClean="0"/>
              <a:t>Как </a:t>
            </a:r>
            <a:r>
              <a:rPr lang="ru-RU" sz="3600" b="1" dirty="0"/>
              <a:t>заполнять бланк регистрации</a:t>
            </a:r>
            <a:endParaRPr lang="ru-RU" sz="3600" i="1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6555"/>
          <a:stretch/>
        </p:blipFill>
        <p:spPr bwMode="auto">
          <a:xfrm>
            <a:off x="1331640" y="3334434"/>
            <a:ext cx="6810375" cy="2286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Стрелка вправо 18"/>
          <p:cNvSpPr/>
          <p:nvPr/>
        </p:nvSpPr>
        <p:spPr>
          <a:xfrm rot="8679522" flipV="1">
            <a:off x="4279068" y="3516787"/>
            <a:ext cx="2803367" cy="129233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 rot="3066435">
            <a:off x="525730" y="3196724"/>
            <a:ext cx="2355859" cy="16571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7062275">
            <a:off x="3214915" y="3481644"/>
            <a:ext cx="1837932" cy="178099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11560" y="2060848"/>
            <a:ext cx="2034339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КОД РЕГИОНА</a:t>
            </a:r>
            <a:endParaRPr lang="ru-RU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798299" y="2060848"/>
            <a:ext cx="3701013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КОД ОБРАЗОВАТЕЛЬНОГО </a:t>
            </a:r>
          </a:p>
          <a:p>
            <a:pPr algn="ctr"/>
            <a:r>
              <a:rPr lang="ru-RU" sz="2000" b="1" dirty="0" smtClean="0"/>
              <a:t>УЧРЕЖДЕНИЯ</a:t>
            </a:r>
            <a:endParaRPr lang="ru-RU" sz="2000" b="1" dirty="0"/>
          </a:p>
        </p:txBody>
      </p:sp>
      <p:sp>
        <p:nvSpPr>
          <p:cNvPr id="20" name="Стрелка вправо 19"/>
          <p:cNvSpPr/>
          <p:nvPr/>
        </p:nvSpPr>
        <p:spPr>
          <a:xfrm rot="12682492">
            <a:off x="5178753" y="5043315"/>
            <a:ext cx="2163993" cy="198831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660232" y="2060848"/>
            <a:ext cx="2089483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КЛАСС </a:t>
            </a:r>
          </a:p>
          <a:p>
            <a:pPr algn="ctr"/>
            <a:r>
              <a:rPr lang="ru-RU" sz="2000" b="1" dirty="0" smtClean="0"/>
              <a:t>НОМЕР БУКВА</a:t>
            </a:r>
            <a:endParaRPr lang="ru-RU" sz="2000" b="1" dirty="0"/>
          </a:p>
        </p:txBody>
      </p:sp>
      <p:sp>
        <p:nvSpPr>
          <p:cNvPr id="26" name="Стрелка вправо 25"/>
          <p:cNvSpPr/>
          <p:nvPr/>
        </p:nvSpPr>
        <p:spPr>
          <a:xfrm rot="13936258">
            <a:off x="4112809" y="5650038"/>
            <a:ext cx="1209913" cy="160848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 rot="18660130">
            <a:off x="1859260" y="5376950"/>
            <a:ext cx="767143" cy="15036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001479" y="5621178"/>
            <a:ext cx="1406988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КОД ППЭ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537004" y="6059061"/>
            <a:ext cx="3123227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НАЗВАНИЕ ПРЕДМЕТА</a:t>
            </a:r>
            <a:endParaRPr lang="ru-RU" sz="2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641547" y="5621178"/>
            <a:ext cx="2227918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КОД ПРЕДМЕТА</a:t>
            </a:r>
            <a:endParaRPr lang="ru-RU" sz="2000" b="1" dirty="0"/>
          </a:p>
        </p:txBody>
      </p:sp>
      <p:sp>
        <p:nvSpPr>
          <p:cNvPr id="22" name="Стрелка вправо 21"/>
          <p:cNvSpPr/>
          <p:nvPr/>
        </p:nvSpPr>
        <p:spPr>
          <a:xfrm rot="7849143" flipV="1">
            <a:off x="5867871" y="3853212"/>
            <a:ext cx="1441694" cy="154435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6260749" y="3061852"/>
            <a:ext cx="2878993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НОМЕР АУДИТОРИИ</a:t>
            </a:r>
            <a:endParaRPr lang="ru-RU" sz="2000" b="1" dirty="0"/>
          </a:p>
        </p:txBody>
      </p:sp>
      <p:sp>
        <p:nvSpPr>
          <p:cNvPr id="24" name="Стрелка вправо 23"/>
          <p:cNvSpPr/>
          <p:nvPr/>
        </p:nvSpPr>
        <p:spPr>
          <a:xfrm rot="13632838">
            <a:off x="7365591" y="4607622"/>
            <a:ext cx="558722" cy="13373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5841364" y="4766904"/>
            <a:ext cx="3302635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ДАТА ПРОВЕДЕНИЯ ЕГЭ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64739437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5" grpId="0" animBg="1"/>
      <p:bldP spid="18" grpId="0" animBg="1"/>
      <p:bldP spid="4" grpId="0" animBg="1"/>
      <p:bldP spid="9" grpId="0" animBg="1"/>
      <p:bldP spid="20" grpId="0" animBg="1"/>
      <p:bldP spid="10" grpId="0" animBg="1"/>
      <p:bldP spid="26" grpId="0" animBg="1"/>
      <p:bldP spid="6" grpId="0" animBg="1"/>
      <p:bldP spid="13" grpId="0" animBg="1"/>
      <p:bldP spid="14" grpId="0" animBg="1"/>
      <p:bldP spid="16" grpId="0" animBg="1"/>
      <p:bldP spid="22" grpId="0" animBg="1"/>
      <p:bldP spid="21" grpId="0" animBg="1"/>
      <p:bldP spid="24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014464"/>
            <a:ext cx="8229600" cy="3310136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Заполняем поля: </a:t>
            </a:r>
            <a:r>
              <a:rPr lang="ru-RU" dirty="0" smtClean="0"/>
              <a:t>	Фамилия							Имя								Отчество							Серия								Номер								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0156" b="58633"/>
          <a:stretch/>
        </p:blipFill>
        <p:spPr bwMode="auto">
          <a:xfrm>
            <a:off x="395536" y="404664"/>
            <a:ext cx="8591317" cy="26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4437112"/>
            <a:ext cx="194393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/>
              <a:t>ПАСПОРТ</a:t>
            </a:r>
            <a:endParaRPr lang="ru-RU" sz="2800" b="1" dirty="0"/>
          </a:p>
        </p:txBody>
      </p:sp>
      <p:sp>
        <p:nvSpPr>
          <p:cNvPr id="5" name="Выгнутая влево стрелка 4"/>
          <p:cNvSpPr/>
          <p:nvPr/>
        </p:nvSpPr>
        <p:spPr>
          <a:xfrm rot="10567181">
            <a:off x="7677569" y="365823"/>
            <a:ext cx="1296144" cy="4017150"/>
          </a:xfrm>
          <a:prstGeom prst="curvedRightArrow">
            <a:avLst/>
          </a:prstGeom>
          <a:solidFill>
            <a:srgbClr val="FF0000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2080" y="3913892"/>
            <a:ext cx="2593339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800" b="1" dirty="0" smtClean="0"/>
              <a:t>ПО ОБРАЗЦУ</a:t>
            </a:r>
            <a:endParaRPr lang="ru-RU" sz="2800" b="1" dirty="0"/>
          </a:p>
        </p:txBody>
      </p:sp>
      <p:sp>
        <p:nvSpPr>
          <p:cNvPr id="7" name="Овал 6"/>
          <p:cNvSpPr/>
          <p:nvPr/>
        </p:nvSpPr>
        <p:spPr>
          <a:xfrm>
            <a:off x="7885420" y="2374398"/>
            <a:ext cx="1101434" cy="83857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6774" b="9419"/>
          <a:stretch/>
        </p:blipFill>
        <p:spPr bwMode="auto">
          <a:xfrm>
            <a:off x="111558" y="5085184"/>
            <a:ext cx="8965444" cy="177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Овал 9"/>
          <p:cNvSpPr/>
          <p:nvPr/>
        </p:nvSpPr>
        <p:spPr>
          <a:xfrm>
            <a:off x="5292079" y="5085184"/>
            <a:ext cx="3816073" cy="149112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flipH="1" flipV="1">
            <a:off x="1835696" y="1709564"/>
            <a:ext cx="1512168" cy="150341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 flipV="1">
            <a:off x="1814384" y="2041981"/>
            <a:ext cx="1512168" cy="150341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 flipV="1">
            <a:off x="1760476" y="2438420"/>
            <a:ext cx="1512168" cy="150341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 flipV="1">
            <a:off x="2495248" y="2933700"/>
            <a:ext cx="831304" cy="135939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4130316" y="2933700"/>
            <a:ext cx="1305780" cy="19350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1327503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5518" y="764704"/>
            <a:ext cx="5328592" cy="864096"/>
          </a:xfrm>
        </p:spPr>
        <p:txBody>
          <a:bodyPr/>
          <a:lstStyle/>
          <a:p>
            <a:pPr algn="ctr"/>
            <a:r>
              <a:rPr lang="ru-RU" sz="3600" b="1" dirty="0"/>
              <a:t>Как заполнять бланк ответов № 1</a:t>
            </a:r>
            <a:endParaRPr lang="ru-RU" sz="3600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4588"/>
          <a:stretch/>
        </p:blipFill>
        <p:spPr bwMode="auto">
          <a:xfrm>
            <a:off x="611560" y="2204864"/>
            <a:ext cx="8259004" cy="2603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Стрелка вправо 5"/>
          <p:cNvSpPr/>
          <p:nvPr/>
        </p:nvSpPr>
        <p:spPr>
          <a:xfrm rot="3066435">
            <a:off x="237698" y="3015971"/>
            <a:ext cx="2355859" cy="16571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11560" y="2004809"/>
            <a:ext cx="2034339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КОД РЕГИОНА</a:t>
            </a:r>
            <a:endParaRPr lang="ru-RU" sz="2000" b="1" dirty="0"/>
          </a:p>
        </p:txBody>
      </p:sp>
      <p:sp>
        <p:nvSpPr>
          <p:cNvPr id="8" name="Стрелка вправо 7"/>
          <p:cNvSpPr/>
          <p:nvPr/>
        </p:nvSpPr>
        <p:spPr>
          <a:xfrm rot="18660130">
            <a:off x="1953932" y="4497108"/>
            <a:ext cx="767143" cy="150365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11559" y="4808200"/>
            <a:ext cx="2227918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КОД ПРЕДМЕТА</a:t>
            </a:r>
            <a:endParaRPr lang="ru-RU" sz="2000" b="1" dirty="0"/>
          </a:p>
        </p:txBody>
      </p:sp>
      <p:sp>
        <p:nvSpPr>
          <p:cNvPr id="10" name="Стрелка вправо 9"/>
          <p:cNvSpPr/>
          <p:nvPr/>
        </p:nvSpPr>
        <p:spPr>
          <a:xfrm rot="13936258">
            <a:off x="3345258" y="4680745"/>
            <a:ext cx="1209913" cy="160848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839477" y="5121782"/>
            <a:ext cx="3123227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НАЗВАНИЕ ПРЕДМЕТА</a:t>
            </a:r>
            <a:endParaRPr lang="ru-RU" sz="2000" b="1" dirty="0"/>
          </a:p>
        </p:txBody>
      </p:sp>
      <p:sp>
        <p:nvSpPr>
          <p:cNvPr id="12" name="Стрелка вправо 11"/>
          <p:cNvSpPr/>
          <p:nvPr/>
        </p:nvSpPr>
        <p:spPr>
          <a:xfrm rot="13936258">
            <a:off x="6288306" y="4819558"/>
            <a:ext cx="1368106" cy="20014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919528" y="5420306"/>
            <a:ext cx="3224472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000" b="1" dirty="0" smtClean="0"/>
              <a:t>ПОДПИСЬ УЧАСТНИКА</a:t>
            </a:r>
          </a:p>
          <a:p>
            <a:pPr algn="ctr"/>
            <a:r>
              <a:rPr lang="ru-RU" sz="2000" b="1" dirty="0" smtClean="0"/>
              <a:t>ЕГЭ СТРОГО ВНУТРИ </a:t>
            </a:r>
          </a:p>
          <a:p>
            <a:pPr algn="ctr"/>
            <a:r>
              <a:rPr lang="ru-RU" sz="2000" b="1" dirty="0" smtClean="0"/>
              <a:t>ОКОШКА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xmlns="" val="79584601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3416" y="116632"/>
            <a:ext cx="8737750" cy="3839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Стрелка вправо 8"/>
          <p:cNvSpPr/>
          <p:nvPr/>
        </p:nvSpPr>
        <p:spPr>
          <a:xfrm rot="13936258" flipV="1">
            <a:off x="84228" y="2498470"/>
            <a:ext cx="5014108" cy="398411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051720" y="4496296"/>
            <a:ext cx="5878533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atin typeface="Arial Narrow" panose="020B0606020202030204" pitchFamily="34" charset="0"/>
              </a:rPr>
              <a:t>Ответ в той форме, </a:t>
            </a:r>
          </a:p>
          <a:p>
            <a:pPr algn="ctr"/>
            <a:r>
              <a:rPr lang="ru-RU" sz="2800" b="1" dirty="0" smtClean="0">
                <a:latin typeface="Arial Narrow" panose="020B0606020202030204" pitchFamily="34" charset="0"/>
              </a:rPr>
              <a:t>которую рекомендует </a:t>
            </a:r>
          </a:p>
          <a:p>
            <a:pPr algn="ctr"/>
            <a:r>
              <a:rPr lang="ru-RU" sz="2800" b="1" dirty="0" smtClean="0">
                <a:latin typeface="Arial Narrow" panose="020B0606020202030204" pitchFamily="34" charset="0"/>
              </a:rPr>
              <a:t>инструкция в КИМ</a:t>
            </a:r>
          </a:p>
          <a:p>
            <a:pPr algn="ctr"/>
            <a:r>
              <a:rPr lang="ru-RU" sz="2800" b="1" dirty="0" smtClean="0">
                <a:latin typeface="Arial Narrow" panose="020B0606020202030204" pitchFamily="34" charset="0"/>
              </a:rPr>
              <a:t> перед заданием или группой </a:t>
            </a:r>
            <a:r>
              <a:rPr lang="ru-RU" sz="2800" b="1" dirty="0" smtClean="0">
                <a:latin typeface="Arial Narrow" panose="020B0606020202030204" pitchFamily="34" charset="0"/>
              </a:rPr>
              <a:t>заданий</a:t>
            </a:r>
            <a:endParaRPr lang="ru-RU" sz="2800" b="1" dirty="0"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4527" y="1664752"/>
            <a:ext cx="7915945" cy="46474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800" dirty="0" smtClean="0"/>
          </a:p>
          <a:p>
            <a:r>
              <a:rPr lang="ru-RU" sz="2400" b="1" dirty="0" smtClean="0"/>
              <a:t>Правило </a:t>
            </a:r>
            <a:r>
              <a:rPr lang="ru-RU" sz="2400" b="1" dirty="0"/>
              <a:t>1:</a:t>
            </a:r>
            <a:r>
              <a:rPr lang="ru-RU" sz="2400" dirty="0"/>
              <a:t> использовать разрешенные символы. </a:t>
            </a:r>
            <a:endParaRPr lang="ru-RU" sz="2400" dirty="0" smtClean="0"/>
          </a:p>
          <a:p>
            <a:endParaRPr lang="ru-RU" sz="800" dirty="0"/>
          </a:p>
          <a:p>
            <a:r>
              <a:rPr lang="ru-RU" sz="2400" b="1" dirty="0"/>
              <a:t>Правило 2: </a:t>
            </a:r>
            <a:r>
              <a:rPr lang="ru-RU" sz="2400" dirty="0"/>
              <a:t>выбирать форму краткого ответа </a:t>
            </a:r>
            <a:endParaRPr lang="ru-RU" sz="2400" dirty="0" smtClean="0"/>
          </a:p>
          <a:p>
            <a:r>
              <a:rPr lang="ru-RU" sz="2400" dirty="0" smtClean="0"/>
              <a:t>по </a:t>
            </a:r>
            <a:r>
              <a:rPr lang="ru-RU" sz="2400" dirty="0"/>
              <a:t>инструкции к </a:t>
            </a:r>
            <a:r>
              <a:rPr lang="ru-RU" sz="2400" dirty="0" smtClean="0"/>
              <a:t>заданию.</a:t>
            </a:r>
            <a:endParaRPr lang="ru-RU" sz="2400" dirty="0" smtClean="0"/>
          </a:p>
          <a:p>
            <a:endParaRPr lang="ru-RU" sz="800" dirty="0" smtClean="0"/>
          </a:p>
          <a:p>
            <a:r>
              <a:rPr lang="ru-RU" sz="2400" b="1" dirty="0"/>
              <a:t>Правило 3: </a:t>
            </a:r>
            <a:r>
              <a:rPr lang="ru-RU" sz="2400" dirty="0"/>
              <a:t>проверять оформление ответов из двух слов</a:t>
            </a:r>
            <a:r>
              <a:rPr lang="ru-RU" sz="2400" dirty="0" smtClean="0"/>
              <a:t>.</a:t>
            </a:r>
          </a:p>
          <a:p>
            <a:endParaRPr lang="ru-RU" sz="800" dirty="0"/>
          </a:p>
          <a:p>
            <a:r>
              <a:rPr lang="ru-RU" sz="2400" b="1" dirty="0"/>
              <a:t>Правило 4:</a:t>
            </a:r>
            <a:r>
              <a:rPr lang="ru-RU" sz="2400" dirty="0"/>
              <a:t> разборчиво писать ответы, в которых больше 17 символов. </a:t>
            </a:r>
            <a:endParaRPr lang="ru-RU" sz="2400" dirty="0" smtClean="0"/>
          </a:p>
          <a:p>
            <a:endParaRPr lang="ru-RU" sz="800" dirty="0"/>
          </a:p>
          <a:p>
            <a:r>
              <a:rPr lang="ru-RU" sz="2400" b="1" dirty="0"/>
              <a:t>Правило 5:</a:t>
            </a:r>
            <a:r>
              <a:rPr lang="ru-RU" sz="2400" dirty="0"/>
              <a:t> писать грамматическую форму слова без ошибок. </a:t>
            </a:r>
            <a:endParaRPr lang="ru-RU" sz="2400" dirty="0" smtClean="0"/>
          </a:p>
          <a:p>
            <a:endParaRPr lang="ru-RU" sz="800" dirty="0"/>
          </a:p>
          <a:p>
            <a:r>
              <a:rPr lang="ru-RU" sz="2400" b="1" dirty="0"/>
              <a:t>Правило 6:</a:t>
            </a:r>
            <a:r>
              <a:rPr lang="ru-RU" sz="2400" dirty="0"/>
              <a:t> округлять математическую дробь. </a:t>
            </a:r>
          </a:p>
          <a:p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xmlns="" val="278413969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/>
              <a:t>Как исправить ответы </a:t>
            </a: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в </a:t>
            </a:r>
            <a:r>
              <a:rPr lang="ru-RU" sz="3600" b="1" dirty="0"/>
              <a:t>бланке № 1 </a:t>
            </a:r>
            <a:endParaRPr lang="ru-RU" sz="36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9502" y="2793687"/>
            <a:ext cx="8634498" cy="1970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вал 6"/>
          <p:cNvSpPr/>
          <p:nvPr/>
        </p:nvSpPr>
        <p:spPr>
          <a:xfrm>
            <a:off x="683568" y="2924944"/>
            <a:ext cx="648072" cy="50405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331640" y="2924943"/>
            <a:ext cx="3334734" cy="50405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544422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2822"/>
          <a:stretch/>
        </p:blipFill>
        <p:spPr bwMode="auto">
          <a:xfrm>
            <a:off x="633412" y="2492896"/>
            <a:ext cx="7877175" cy="3108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751504" y="506598"/>
            <a:ext cx="5328592" cy="491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5000" kern="1200">
                <a:solidFill>
                  <a:schemeClr val="bg2">
                    <a:lumMod val="25000"/>
                  </a:schemeClr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Calibri" pitchFamily="34" charset="0"/>
              </a:defRPr>
            </a:lvl9pPr>
          </a:lstStyle>
          <a:p>
            <a:endParaRPr lang="ru-RU" sz="3600" b="1" dirty="0" smtClean="0"/>
          </a:p>
          <a:p>
            <a:r>
              <a:rPr lang="ru-RU" sz="3600" b="1" dirty="0" smtClean="0"/>
              <a:t>Как заполнять бланк </a:t>
            </a:r>
            <a:r>
              <a:rPr lang="ru-RU" sz="3600" b="1" dirty="0" smtClean="0"/>
              <a:t>ответов </a:t>
            </a:r>
            <a:r>
              <a:rPr lang="ru-RU" sz="3600" b="1" dirty="0" smtClean="0"/>
              <a:t>№ 2 </a:t>
            </a:r>
            <a:endParaRPr lang="ru-RU" sz="3600" b="1" dirty="0"/>
          </a:p>
        </p:txBody>
      </p:sp>
      <p:sp>
        <p:nvSpPr>
          <p:cNvPr id="6" name="Стрелка вправо 5"/>
          <p:cNvSpPr/>
          <p:nvPr/>
        </p:nvSpPr>
        <p:spPr>
          <a:xfrm rot="3066435">
            <a:off x="259551" y="2586784"/>
            <a:ext cx="2355859" cy="16571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11560" y="1700808"/>
            <a:ext cx="2034339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КОД РЕГИОНА</a:t>
            </a:r>
            <a:endParaRPr lang="ru-RU" sz="2000" b="1" dirty="0"/>
          </a:p>
        </p:txBody>
      </p:sp>
      <p:sp>
        <p:nvSpPr>
          <p:cNvPr id="8" name="Стрелка вправо 7"/>
          <p:cNvSpPr/>
          <p:nvPr/>
        </p:nvSpPr>
        <p:spPr>
          <a:xfrm rot="18660130">
            <a:off x="1206576" y="4374830"/>
            <a:ext cx="2038030" cy="190018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46973" y="5101154"/>
            <a:ext cx="2227918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КОД ПРЕДМЕТА</a:t>
            </a:r>
            <a:endParaRPr lang="ru-RU" sz="2000" b="1" dirty="0"/>
          </a:p>
        </p:txBody>
      </p:sp>
      <p:sp>
        <p:nvSpPr>
          <p:cNvPr id="10" name="Стрелка вправо 9"/>
          <p:cNvSpPr/>
          <p:nvPr/>
        </p:nvSpPr>
        <p:spPr>
          <a:xfrm rot="8395368">
            <a:off x="3326614" y="2824267"/>
            <a:ext cx="2237126" cy="19574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526266" y="1900863"/>
            <a:ext cx="3123227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000" b="1" dirty="0" smtClean="0"/>
              <a:t>НАЗВАНИЕ ПРЕДМЕТА</a:t>
            </a:r>
            <a:endParaRPr lang="ru-RU" sz="2000" b="1" dirty="0"/>
          </a:p>
        </p:txBody>
      </p:sp>
      <p:sp>
        <p:nvSpPr>
          <p:cNvPr id="12" name="Стрелка вправо 11"/>
          <p:cNvSpPr/>
          <p:nvPr/>
        </p:nvSpPr>
        <p:spPr>
          <a:xfrm rot="13936258">
            <a:off x="3291230" y="5165806"/>
            <a:ext cx="2849570" cy="162442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716015" y="5211168"/>
            <a:ext cx="4427984" cy="163121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Поле участник заполняет, только если берет второй бланк ответов № 2 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ПОМОГАЕТ </a:t>
            </a:r>
            <a:r>
              <a:rPr lang="ru-RU" sz="2000" b="1" dirty="0" smtClean="0">
                <a:solidFill>
                  <a:srgbClr val="FF0000"/>
                </a:solidFill>
              </a:rPr>
              <a:t>ОРГАНИЗАТОР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В </a:t>
            </a:r>
            <a:r>
              <a:rPr lang="ru-RU" sz="2000" b="1" dirty="0" smtClean="0">
                <a:solidFill>
                  <a:srgbClr val="FF0000"/>
                </a:solidFill>
              </a:rPr>
              <a:t>АУДИТОРИИ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548059" y="3501008"/>
            <a:ext cx="1101434" cy="83857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13541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440" y="0"/>
            <a:ext cx="4878846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Стрелка вправо 4"/>
          <p:cNvSpPr/>
          <p:nvPr/>
        </p:nvSpPr>
        <p:spPr>
          <a:xfrm rot="12624554" flipV="1">
            <a:off x="292747" y="2980498"/>
            <a:ext cx="5977549" cy="24893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5313286" y="3861048"/>
            <a:ext cx="3373514" cy="246355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dirty="0" smtClean="0"/>
              <a:t>Поле для ответа. Указать номер задания, условия задания не </a:t>
            </a:r>
            <a:r>
              <a:rPr lang="ru-RU" dirty="0" smtClean="0"/>
              <a:t>переписывать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9" t="29526" r="17120" b="35407"/>
          <a:stretch/>
        </p:blipFill>
        <p:spPr bwMode="auto">
          <a:xfrm>
            <a:off x="434439" y="4005064"/>
            <a:ext cx="8715153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6175584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бычная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1426</TotalTime>
  <Words>246</Words>
  <Application>Microsoft Office PowerPoint</Application>
  <PresentationFormat>Экран (4:3)</PresentationFormat>
  <Paragraphs>80</Paragraphs>
  <Slides>12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Поток</vt:lpstr>
      <vt:lpstr>Как заполнять бланки ЕГЭ</vt:lpstr>
      <vt:lpstr>Бланки ЕГЭ-2018</vt:lpstr>
      <vt:lpstr>Как заполнять бланк регистрации</vt:lpstr>
      <vt:lpstr>Слайд 4</vt:lpstr>
      <vt:lpstr>Как заполнять бланк ответов № 1</vt:lpstr>
      <vt:lpstr>Слайд 6</vt:lpstr>
      <vt:lpstr>Как исправить ответы  в бланке № 1 </vt:lpstr>
      <vt:lpstr>Слайд 8</vt:lpstr>
      <vt:lpstr>Слайд 9</vt:lpstr>
      <vt:lpstr>Слайд 10</vt:lpstr>
      <vt:lpstr>Как заменить испорченный бланк ЕГЭ</vt:lpstr>
      <vt:lpstr>Штрих-код на конверте, КИМах и бланках может не совпадать</vt:lpstr>
    </vt:vector>
  </TitlesOfParts>
  <Company>Лицей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«Как помочь детям подготовиться к экзаменам?»</dc:title>
  <dc:creator>ers</dc:creator>
  <cp:lastModifiedBy>1</cp:lastModifiedBy>
  <cp:revision>211</cp:revision>
  <dcterms:created xsi:type="dcterms:W3CDTF">2010-02-10T08:27:18Z</dcterms:created>
  <dcterms:modified xsi:type="dcterms:W3CDTF">2017-11-24T15:36:14Z</dcterms:modified>
</cp:coreProperties>
</file>